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71" r:id="rId2"/>
    <p:sldId id="272" r:id="rId3"/>
    <p:sldId id="270" r:id="rId4"/>
    <p:sldId id="273" r:id="rId5"/>
    <p:sldId id="275" r:id="rId6"/>
    <p:sldId id="274" r:id="rId7"/>
    <p:sldId id="276" r:id="rId8"/>
    <p:sldId id="277" r:id="rId9"/>
    <p:sldId id="278" r:id="rId10"/>
    <p:sldId id="279" r:id="rId11"/>
  </p:sldIdLst>
  <p:sldSz cx="9144000" cy="6858000" type="screen4x3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FFD966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618" autoAdjust="0"/>
    <p:restoredTop sz="94660"/>
  </p:normalViewPr>
  <p:slideViewPr>
    <p:cSldViewPr snapToGrid="0">
      <p:cViewPr>
        <p:scale>
          <a:sx n="95" d="100"/>
          <a:sy n="95" d="100"/>
        </p:scale>
        <p:origin x="48" y="1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44" d="100"/>
          <a:sy n="44" d="100"/>
        </p:scale>
        <p:origin x="2467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A3890-17A6-4E13-BC0D-36923FA24BDF}" type="datetimeFigureOut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A18BD-CE6B-42BB-BAD5-538D325747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505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B5E03-F519-4C01-9E5A-4B73E7223E24}" type="datetimeFigureOut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76338" y="1233488"/>
            <a:ext cx="4445000" cy="3333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51983"/>
            <a:ext cx="5438140" cy="388798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59" cy="4954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03127-1B58-466C-861D-8FBD823430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30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7175"/>
            <a:ext cx="7772400" cy="1911553"/>
          </a:xfrm>
        </p:spPr>
        <p:txBody>
          <a:bodyPr anchor="ctr">
            <a:normAutofit/>
          </a:bodyPr>
          <a:lstStyle>
            <a:lvl1pPr algn="ctr">
              <a:defRPr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452413"/>
            <a:ext cx="6858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0" y="-1247"/>
            <a:ext cx="641267" cy="26064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 userDrawn="1"/>
        </p:nvSpPr>
        <p:spPr>
          <a:xfrm>
            <a:off x="641267" y="0"/>
            <a:ext cx="8502733" cy="2606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1" y="6453656"/>
            <a:ext cx="641266" cy="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641267" y="6453656"/>
            <a:ext cx="850273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0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>
          <a:xfrm>
            <a:off x="3200400" y="6460121"/>
            <a:ext cx="2743200" cy="397880"/>
          </a:xfrm>
          <a:prstGeom prst="rect">
            <a:avLst/>
          </a:prstGeom>
          <a:ln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6CFF6D03-3B96-4336-A5D6-59D3E510B538}" type="slidenum">
              <a:rPr lang="en-US" altLang="ko-KR" sz="1200" smtClean="0">
                <a:solidFill>
                  <a:schemeClr val="tx1"/>
                </a:solidFill>
              </a:rPr>
              <a:pPr algn="ctr">
                <a:defRPr/>
              </a:pPr>
              <a:t>‹#›</a:t>
            </a:fld>
            <a:endParaRPr lang="en-US" altLang="ko-KR" sz="1200" dirty="0">
              <a:solidFill>
                <a:schemeClr val="tx1"/>
              </a:solidFill>
            </a:endParaRPr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551985" y="1293128"/>
            <a:ext cx="8052015" cy="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551985" y="3347505"/>
            <a:ext cx="8052015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그림 24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90570" y="6458904"/>
            <a:ext cx="947853" cy="399096"/>
          </a:xfrm>
          <a:prstGeom prst="rect">
            <a:avLst/>
          </a:prstGeom>
        </p:spPr>
      </p:pic>
      <p:sp>
        <p:nvSpPr>
          <p:cNvPr id="30" name="내용 개체 틀 29"/>
          <p:cNvSpPr>
            <a:spLocks noGrp="1"/>
          </p:cNvSpPr>
          <p:nvPr>
            <p:ph sz="quarter" idx="10" hasCustomPrompt="1"/>
          </p:nvPr>
        </p:nvSpPr>
        <p:spPr>
          <a:xfrm>
            <a:off x="685800" y="1048446"/>
            <a:ext cx="7772400" cy="244682"/>
          </a:xfr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>
            <a:lvl1pPr marL="0" indent="0">
              <a:buNone/>
              <a:defRPr lang="ko-KR" altLang="en-US" sz="1100" b="1" spc="60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smtClean="0"/>
            </a:lvl2pPr>
            <a:lvl3pPr>
              <a:defRPr lang="ko-KR" altLang="en-US" sz="1800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en-US" altLang="ko-KR" dirty="0"/>
              <a:t>Presentation Type</a:t>
            </a: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2" y="6559956"/>
            <a:ext cx="1425112" cy="19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558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4D714-C2DD-4E8F-9D33-16B07E2244D0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431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13182-2626-46B4-A49A-20A21C3FE9B2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132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694" y="1176108"/>
            <a:ext cx="8644560" cy="5156590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Clr>
                <a:schemeClr val="accent6"/>
              </a:buClr>
              <a:buFont typeface="Verdana" panose="020B0604030504040204" pitchFamily="34" charset="0"/>
              <a:buChar char="●"/>
              <a:defRPr sz="2000"/>
            </a:lvl1pPr>
            <a:lvl2pPr marL="5436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800"/>
            </a:lvl2pPr>
            <a:lvl3pPr marL="784800" indent="-228600">
              <a:lnSpc>
                <a:spcPct val="100000"/>
              </a:lnSpc>
              <a:buClr>
                <a:schemeClr val="accent5"/>
              </a:buClr>
              <a:buFont typeface="Verdana" panose="020B0604030504040204" pitchFamily="34" charset="0"/>
              <a:buChar char="-"/>
              <a:defRPr sz="1600"/>
            </a:lvl3pPr>
            <a:lvl4pPr marL="1062000">
              <a:lnSpc>
                <a:spcPct val="100000"/>
              </a:lnSpc>
              <a:defRPr sz="1400"/>
            </a:lvl4pPr>
            <a:lvl5pPr marL="1339200">
              <a:lnSpc>
                <a:spcPct val="10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219694" y="459317"/>
            <a:ext cx="8645526" cy="518122"/>
          </a:xfrm>
        </p:spPr>
        <p:txBody>
          <a:bodyPr>
            <a:noAutofit/>
          </a:bodyPr>
          <a:lstStyle>
            <a:lvl1pPr>
              <a:defRPr sz="3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9" name="Rectangle 10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>
          <a:xfrm>
            <a:off x="3200400" y="6460121"/>
            <a:ext cx="2743200" cy="397880"/>
          </a:xfrm>
          <a:prstGeom prst="rect">
            <a:avLst/>
          </a:prstGeom>
          <a:ln/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65A0F2BD-613D-4530-A0C2-B8AA218D434B}" type="slidenum">
              <a:rPr lang="en-US" altLang="ko-KR" sz="1200" smtClean="0">
                <a:solidFill>
                  <a:schemeClr val="tx1"/>
                </a:solidFill>
              </a:rPr>
              <a:t>‹#›</a:t>
            </a:fld>
            <a:endParaRPr lang="en-US" altLang="ko-KR" sz="1200" dirty="0">
              <a:solidFill>
                <a:schemeClr val="tx1"/>
              </a:solidFill>
            </a:endParaRPr>
          </a:p>
        </p:txBody>
      </p:sp>
      <p:pic>
        <p:nvPicPr>
          <p:cNvPr id="20" name="그림 19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90570" y="6458904"/>
            <a:ext cx="947853" cy="399096"/>
          </a:xfrm>
          <a:prstGeom prst="rect">
            <a:avLst/>
          </a:prstGeom>
        </p:spPr>
      </p:pic>
      <p:cxnSp>
        <p:nvCxnSpPr>
          <p:cNvPr id="22" name="직선 연결선 21"/>
          <p:cNvCxnSpPr/>
          <p:nvPr userDrawn="1"/>
        </p:nvCxnSpPr>
        <p:spPr>
          <a:xfrm>
            <a:off x="176683" y="459317"/>
            <a:ext cx="0" cy="518122"/>
          </a:xfrm>
          <a:prstGeom prst="line">
            <a:avLst/>
          </a:prstGeom>
          <a:ln w="28575">
            <a:solidFill>
              <a:srgbClr val="FFD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 userDrawn="1"/>
        </p:nvCxnSpPr>
        <p:spPr>
          <a:xfrm>
            <a:off x="133311" y="459317"/>
            <a:ext cx="0" cy="518122"/>
          </a:xfrm>
          <a:prstGeom prst="line">
            <a:avLst/>
          </a:prstGeom>
          <a:ln w="28575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 userDrawn="1"/>
        </p:nvCxnSpPr>
        <p:spPr>
          <a:xfrm>
            <a:off x="1" y="6453656"/>
            <a:ext cx="641266" cy="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>
            <a:off x="641267" y="6453656"/>
            <a:ext cx="850273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 userDrawn="1"/>
        </p:nvSpPr>
        <p:spPr>
          <a:xfrm>
            <a:off x="0" y="-1247"/>
            <a:ext cx="641267" cy="26064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7" name="직사각형 16"/>
          <p:cNvSpPr/>
          <p:nvPr userDrawn="1"/>
        </p:nvSpPr>
        <p:spPr>
          <a:xfrm>
            <a:off x="641267" y="0"/>
            <a:ext cx="8502733" cy="26064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2" y="6559956"/>
            <a:ext cx="1425112" cy="19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25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4602-4274-454A-A70E-735902148D6D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629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F175A-F6D5-4FD0-8CC7-73CF5C7E023A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436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8B5F9-6DB2-443D-A9F9-0EB3A1738999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390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B301E-E122-471E-85BC-1440A9C4FAA9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210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1B6D-763A-41BE-96C0-392C0DF950CA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248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BD29C-3C6B-44E6-BDEC-DA1FB070895F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3124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55967-D644-45E6-AAC5-94213DDDCC2F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343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EDE72-1917-4F30-8409-11B52B64FF46}" type="datetime1">
              <a:rPr lang="ko-KR" altLang="en-US" smtClean="0"/>
              <a:t>2020. 10. 19.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5A3F-53EA-4E0D-81F0-133F5DD86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122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Advanced Programming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Project Milestone 1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부제목 2"/>
          <p:cNvSpPr>
            <a:spLocks noGrp="1"/>
          </p:cNvSpPr>
          <p:nvPr>
            <p:ph type="subTitle" idx="1"/>
          </p:nvPr>
        </p:nvSpPr>
        <p:spPr>
          <a:xfrm>
            <a:off x="527324" y="3646380"/>
            <a:ext cx="8094964" cy="2506093"/>
          </a:xfrm>
        </p:spPr>
        <p:txBody>
          <a:bodyPr anchor="ctr">
            <a:normAutofit/>
          </a:bodyPr>
          <a:lstStyle/>
          <a:p>
            <a:r>
              <a:rPr lang="en-US" altLang="ko-KR" sz="1800" dirty="0">
                <a:latin typeface="+mn-lt"/>
              </a:rPr>
              <a:t>20202639</a:t>
            </a:r>
          </a:p>
          <a:p>
            <a:r>
              <a:rPr lang="ko-KR" altLang="en-US" sz="1800" dirty="0">
                <a:latin typeface="+mn-lt"/>
              </a:rPr>
              <a:t>김 동 현</a:t>
            </a:r>
            <a:endParaRPr lang="en-US" altLang="ko-KR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2187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Akka-gRPC</a:t>
            </a:r>
            <a:r>
              <a:rPr lang="en-US" altLang="ko-KR" dirty="0"/>
              <a:t> may not have </a:t>
            </a:r>
            <a:r>
              <a:rPr lang="en-US" altLang="ko-KR" dirty="0" err="1"/>
              <a:t>grpc</a:t>
            </a:r>
            <a:r>
              <a:rPr lang="en-US" altLang="ko-KR" dirty="0"/>
              <a:t>/peer frontend</a:t>
            </a:r>
          </a:p>
          <a:p>
            <a:pPr lvl="1"/>
            <a:r>
              <a:rPr lang="en-US" altLang="ko-KR" dirty="0"/>
              <a:t>Cannot retrieve client IP address from master</a:t>
            </a:r>
          </a:p>
          <a:p>
            <a:pPr lvl="1"/>
            <a:r>
              <a:rPr lang="en-US" altLang="ko-KR" dirty="0"/>
              <a:t>Could be complemented by including IP address in message</a:t>
            </a:r>
          </a:p>
          <a:p>
            <a:pPr lvl="1"/>
            <a:endParaRPr lang="en-US" altLang="ko-KR" dirty="0"/>
          </a:p>
          <a:p>
            <a:r>
              <a:rPr lang="en-US" altLang="ko-KR" dirty="0" err="1"/>
              <a:t>Akka</a:t>
            </a:r>
            <a:r>
              <a:rPr lang="en-US" altLang="ko-KR" dirty="0"/>
              <a:t> Typed may restrict FSM architecture</a:t>
            </a:r>
          </a:p>
          <a:p>
            <a:pPr lvl="1"/>
            <a:r>
              <a:rPr lang="en-US" altLang="ko-KR" dirty="0"/>
              <a:t>Different messages should be exchanged for each different stages</a:t>
            </a:r>
          </a:p>
          <a:p>
            <a:pPr lvl="1"/>
            <a:r>
              <a:rPr lang="en-US" altLang="ko-KR" dirty="0"/>
              <a:t>May not be able to fully benefit from type-safety of </a:t>
            </a:r>
            <a:r>
              <a:rPr lang="en-US" altLang="ko-KR" dirty="0" err="1"/>
              <a:t>Akka</a:t>
            </a:r>
            <a:r>
              <a:rPr lang="en-US" altLang="ko-KR" dirty="0"/>
              <a:t> Typed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Mixing two protocols could be another synchronization challenge</a:t>
            </a:r>
          </a:p>
          <a:p>
            <a:pPr lvl="1"/>
            <a:r>
              <a:rPr lang="en-US" altLang="ko-KR" dirty="0" err="1"/>
              <a:t>gRPC</a:t>
            </a:r>
            <a:r>
              <a:rPr lang="en-US" altLang="ko-KR" dirty="0"/>
              <a:t> is not appropriate for large file transfer (runs on HTTP/2 stack)</a:t>
            </a:r>
          </a:p>
          <a:p>
            <a:pPr lvl="1"/>
            <a:r>
              <a:rPr lang="en-US" altLang="ko-KR" dirty="0"/>
              <a:t>Delegating file transfer to TCP stream would be necessary</a:t>
            </a:r>
          </a:p>
          <a:p>
            <a:pPr lvl="1"/>
            <a:r>
              <a:rPr lang="en-US" altLang="ko-KR" dirty="0"/>
              <a:t>Could be tricky to define message between two actors</a:t>
            </a:r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Possible huddles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612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Rough design sketch</a:t>
            </a:r>
          </a:p>
          <a:p>
            <a:pPr lvl="1"/>
            <a:r>
              <a:rPr lang="en-US" altLang="ko-KR" dirty="0"/>
              <a:t>Which libraries to use</a:t>
            </a:r>
          </a:p>
          <a:p>
            <a:pPr lvl="2"/>
            <a:r>
              <a:rPr lang="en-US" altLang="ko-KR" dirty="0" err="1"/>
              <a:t>Akka</a:t>
            </a:r>
            <a:endParaRPr lang="en-US" altLang="ko-KR" dirty="0"/>
          </a:p>
          <a:p>
            <a:pPr lvl="2"/>
            <a:r>
              <a:rPr lang="en-US" altLang="ko-KR" dirty="0" err="1"/>
              <a:t>Akka-gRPC</a:t>
            </a:r>
            <a:endParaRPr lang="en-US" altLang="ko-KR" dirty="0"/>
          </a:p>
          <a:p>
            <a:pPr lvl="2"/>
            <a:r>
              <a:rPr lang="en-US" altLang="ko-KR" dirty="0"/>
              <a:t>Log4j</a:t>
            </a:r>
          </a:p>
          <a:p>
            <a:pPr lvl="1"/>
            <a:r>
              <a:rPr lang="en-US" altLang="ko-KR" dirty="0"/>
              <a:t>Process flow</a:t>
            </a:r>
          </a:p>
          <a:p>
            <a:pPr lvl="2"/>
            <a:r>
              <a:rPr lang="en-US" altLang="ko-KR" dirty="0"/>
              <a:t>FSM-like design</a:t>
            </a:r>
          </a:p>
          <a:p>
            <a:pPr marL="556200" lvl="2" indent="0">
              <a:buNone/>
            </a:pPr>
            <a:endParaRPr lang="en-US" altLang="ko-KR" dirty="0"/>
          </a:p>
          <a:p>
            <a:r>
              <a:rPr lang="en-US" altLang="ko-KR" dirty="0"/>
              <a:t>Minimal RPC implementation</a:t>
            </a:r>
          </a:p>
          <a:p>
            <a:pPr lvl="1"/>
            <a:r>
              <a:rPr lang="en-US" altLang="ko-KR" dirty="0"/>
              <a:t>Slaves can connect to master</a:t>
            </a:r>
          </a:p>
          <a:p>
            <a:pPr lvl="1"/>
            <a:r>
              <a:rPr lang="en-US" altLang="ko-KR" dirty="0"/>
              <a:t>Slaves can send some sampling results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Progress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9387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Master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Slave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Execution example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C7C234-8668-1C4E-9671-B53D02F06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51" y="4233130"/>
            <a:ext cx="7097846" cy="20995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C65BD17-D4DA-8247-A2DE-31498CE39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077" y="1670662"/>
            <a:ext cx="7097846" cy="164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0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Master</a:t>
            </a:r>
          </a:p>
          <a:p>
            <a:pPr lvl="1"/>
            <a:r>
              <a:rPr lang="en-US" altLang="ko-KR" dirty="0"/>
              <a:t>./master [</a:t>
            </a:r>
            <a:r>
              <a:rPr lang="en-US" altLang="ko-KR" dirty="0" err="1"/>
              <a:t>number_of_slaves</a:t>
            </a:r>
            <a:r>
              <a:rPr lang="en-US" altLang="ko-KR" dirty="0"/>
              <a:t>]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Slave</a:t>
            </a:r>
          </a:p>
          <a:p>
            <a:pPr lvl="1"/>
            <a:r>
              <a:rPr lang="en-US" altLang="ko-KR" dirty="0"/>
              <a:t>./slave [</a:t>
            </a:r>
            <a:r>
              <a:rPr lang="en-US" altLang="ko-KR" dirty="0" err="1"/>
              <a:t>address:port</a:t>
            </a:r>
            <a:r>
              <a:rPr lang="en-US" altLang="ko-KR" dirty="0"/>
              <a:t> of master]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Current limitations</a:t>
            </a:r>
          </a:p>
          <a:p>
            <a:pPr lvl="1"/>
            <a:r>
              <a:rPr lang="en-US" altLang="ko-KR" dirty="0"/>
              <a:t>Master do not track slaves</a:t>
            </a:r>
          </a:p>
          <a:p>
            <a:pPr lvl="1"/>
            <a:r>
              <a:rPr lang="en-US" altLang="ko-KR" dirty="0"/>
              <a:t>Master only attaches to 127.0.0.1:18182 (Hard-coded)</a:t>
            </a:r>
          </a:p>
          <a:p>
            <a:pPr lvl="1"/>
            <a:r>
              <a:rPr lang="en-US" altLang="ko-KR" dirty="0"/>
              <a:t>Sampling data is yet to be implemented</a:t>
            </a:r>
          </a:p>
          <a:p>
            <a:pPr lvl="1"/>
            <a:r>
              <a:rPr lang="en-US" altLang="ko-KR" dirty="0"/>
              <a:t>Master cannot retrieve slaves’ address information from received message (Likely to be a library limitation)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Execution guide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544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3–Stage operation</a:t>
            </a:r>
          </a:p>
          <a:p>
            <a:pPr lvl="1"/>
            <a:r>
              <a:rPr lang="en-US" altLang="ko-KR" dirty="0"/>
              <a:t>1</a:t>
            </a:r>
            <a:r>
              <a:rPr lang="en-US" altLang="ko-KR" baseline="30000" dirty="0"/>
              <a:t>st</a:t>
            </a:r>
            <a:r>
              <a:rPr lang="en-US" altLang="ko-KR" dirty="0"/>
              <a:t> - Sampling stage</a:t>
            </a:r>
          </a:p>
          <a:p>
            <a:pPr lvl="2"/>
            <a:r>
              <a:rPr lang="en-US" altLang="ko-KR" dirty="0"/>
              <a:t>Master collects slave address information and sampled data information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en-US" altLang="ko-KR" baseline="30000" dirty="0"/>
              <a:t>nd</a:t>
            </a:r>
            <a:r>
              <a:rPr lang="en-US" altLang="ko-KR" dirty="0"/>
              <a:t> – Local sorting stage</a:t>
            </a:r>
          </a:p>
          <a:p>
            <a:pPr lvl="2"/>
            <a:r>
              <a:rPr lang="en-US" altLang="ko-KR" dirty="0"/>
              <a:t>Slaves sort data locally</a:t>
            </a:r>
          </a:p>
          <a:p>
            <a:pPr lvl="2"/>
            <a:r>
              <a:rPr lang="en-US" altLang="ko-KR" dirty="0"/>
              <a:t>Slaves exchange data partitions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en-US" altLang="ko-KR" baseline="30000" dirty="0"/>
              <a:t>rd</a:t>
            </a:r>
            <a:r>
              <a:rPr lang="en-US" altLang="ko-KR" dirty="0"/>
              <a:t> – Global merge stage</a:t>
            </a:r>
          </a:p>
          <a:p>
            <a:pPr lvl="2"/>
            <a:r>
              <a:rPr lang="en-US" altLang="ko-KR" dirty="0"/>
              <a:t>Slaves merge final partitions</a:t>
            </a:r>
          </a:p>
          <a:p>
            <a:pPr lvl="2"/>
            <a:r>
              <a:rPr lang="en-US" altLang="ko-KR" dirty="0"/>
              <a:t>Master prints result</a:t>
            </a:r>
          </a:p>
          <a:p>
            <a:pPr lvl="1"/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scheme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8069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scheme (Sampling stage)</a:t>
            </a:r>
            <a:endParaRPr lang="ko-KR" altLang="en-US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28C26B90-A3CF-D343-8DA6-330DC860F198}"/>
              </a:ext>
            </a:extLst>
          </p:cNvPr>
          <p:cNvCxnSpPr>
            <a:cxnSpLocks/>
          </p:cNvCxnSpPr>
          <p:nvPr/>
        </p:nvCxnSpPr>
        <p:spPr>
          <a:xfrm>
            <a:off x="2623280" y="1783830"/>
            <a:ext cx="0" cy="4437089"/>
          </a:xfrm>
          <a:prstGeom prst="line">
            <a:avLst/>
          </a:prstGeom>
          <a:ln w="57150">
            <a:solidFill>
              <a:schemeClr val="accent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371BF7CF-F01E-F140-96F9-87FE0C5880C4}"/>
              </a:ext>
            </a:extLst>
          </p:cNvPr>
          <p:cNvCxnSpPr>
            <a:cxnSpLocks/>
          </p:cNvCxnSpPr>
          <p:nvPr/>
        </p:nvCxnSpPr>
        <p:spPr>
          <a:xfrm>
            <a:off x="6493241" y="1783830"/>
            <a:ext cx="0" cy="4437089"/>
          </a:xfrm>
          <a:prstGeom prst="line">
            <a:avLst/>
          </a:prstGeom>
          <a:ln w="5715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91FA3F5-C081-8646-9FEE-159E809441A9}"/>
              </a:ext>
            </a:extLst>
          </p:cNvPr>
          <p:cNvSpPr txBox="1"/>
          <p:nvPr/>
        </p:nvSpPr>
        <p:spPr>
          <a:xfrm>
            <a:off x="2141417" y="1300899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Master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1AD09-E20E-5948-A5CD-65B03EDE632F}"/>
              </a:ext>
            </a:extLst>
          </p:cNvPr>
          <p:cNvSpPr txBox="1"/>
          <p:nvPr/>
        </p:nvSpPr>
        <p:spPr>
          <a:xfrm>
            <a:off x="6038860" y="1300899"/>
            <a:ext cx="814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Slave</a:t>
            </a: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579D52F8-BCC3-AB40-A259-00B768F941E3}"/>
              </a:ext>
            </a:extLst>
          </p:cNvPr>
          <p:cNvSpPr/>
          <p:nvPr/>
        </p:nvSpPr>
        <p:spPr>
          <a:xfrm>
            <a:off x="1896256" y="1993691"/>
            <a:ext cx="1454046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Bind</a:t>
            </a:r>
            <a:endParaRPr kumimoji="1" lang="ko-Kore-KR" altLang="en-US" dirty="0"/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F8EE627F-F4E6-8C44-AC32-7EDA511BB9ED}"/>
              </a:ext>
            </a:extLst>
          </p:cNvPr>
          <p:cNvSpPr/>
          <p:nvPr/>
        </p:nvSpPr>
        <p:spPr>
          <a:xfrm>
            <a:off x="5215327" y="2468226"/>
            <a:ext cx="2555817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Send sample data</a:t>
            </a:r>
            <a:endParaRPr kumimoji="1" lang="ko-Kore-KR" altLang="en-US" dirty="0"/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09EF7B33-E2C2-C84A-820D-B60ECDC3F7D3}"/>
              </a:ext>
            </a:extLst>
          </p:cNvPr>
          <p:cNvSpPr/>
          <p:nvPr/>
        </p:nvSpPr>
        <p:spPr>
          <a:xfrm>
            <a:off x="4842447" y="3096642"/>
            <a:ext cx="3301579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Poll sampling completion</a:t>
            </a:r>
            <a:endParaRPr kumimoji="1" lang="ko-Kore-KR" altLang="en-US" dirty="0"/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D79BE2B4-AA85-5E41-96B8-1364346CB7DB}"/>
              </a:ext>
            </a:extLst>
          </p:cNvPr>
          <p:cNvSpPr/>
          <p:nvPr/>
        </p:nvSpPr>
        <p:spPr>
          <a:xfrm>
            <a:off x="1455916" y="2721885"/>
            <a:ext cx="2334725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 slave info</a:t>
            </a:r>
            <a:endParaRPr kumimoji="1" lang="ko-Kore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CEE6904-F27A-0D45-952D-1B0BB73719FC}"/>
              </a:ext>
            </a:extLst>
          </p:cNvPr>
          <p:cNvCxnSpPr>
            <a:stCxn id="15" idx="1"/>
            <a:endCxn id="17" idx="3"/>
          </p:cNvCxnSpPr>
          <p:nvPr/>
        </p:nvCxnSpPr>
        <p:spPr>
          <a:xfrm flipH="1">
            <a:off x="3790641" y="2670593"/>
            <a:ext cx="1424686" cy="253659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657164F-40B4-E640-9692-C521A61365CD}"/>
              </a:ext>
            </a:extLst>
          </p:cNvPr>
          <p:cNvCxnSpPr>
            <a:cxnSpLocks/>
          </p:cNvCxnSpPr>
          <p:nvPr/>
        </p:nvCxnSpPr>
        <p:spPr>
          <a:xfrm flipH="1">
            <a:off x="2637021" y="3136335"/>
            <a:ext cx="2205426" cy="376864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BF980B6-3696-EB41-8401-D14CFDF7FB7D}"/>
              </a:ext>
            </a:extLst>
          </p:cNvPr>
          <p:cNvCxnSpPr>
            <a:cxnSpLocks/>
          </p:cNvCxnSpPr>
          <p:nvPr/>
        </p:nvCxnSpPr>
        <p:spPr>
          <a:xfrm flipH="1">
            <a:off x="2637023" y="3461374"/>
            <a:ext cx="2205424" cy="381079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DECDE265-4809-1945-A410-A43A4156DF06}"/>
              </a:ext>
            </a:extLst>
          </p:cNvPr>
          <p:cNvSpPr/>
          <p:nvPr/>
        </p:nvSpPr>
        <p:spPr>
          <a:xfrm>
            <a:off x="1363947" y="4066668"/>
            <a:ext cx="2518661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Collection complete</a:t>
            </a:r>
            <a:endParaRPr kumimoji="1" lang="ko-Kore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DC74531-EF30-B649-9849-8F980B55F53A}"/>
              </a:ext>
            </a:extLst>
          </p:cNvPr>
          <p:cNvCxnSpPr>
            <a:cxnSpLocks/>
            <a:stCxn id="29" idx="3"/>
            <a:endCxn id="32" idx="1"/>
          </p:cNvCxnSpPr>
          <p:nvPr/>
        </p:nvCxnSpPr>
        <p:spPr>
          <a:xfrm>
            <a:off x="3836624" y="4857982"/>
            <a:ext cx="1809246" cy="202367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695C5A87-A723-1E4F-A946-BA224A318775}"/>
              </a:ext>
            </a:extLst>
          </p:cNvPr>
          <p:cNvSpPr/>
          <p:nvPr/>
        </p:nvSpPr>
        <p:spPr>
          <a:xfrm>
            <a:off x="1409930" y="4655615"/>
            <a:ext cx="2426694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Send slaves’ info</a:t>
            </a:r>
            <a:endParaRPr kumimoji="1" lang="ko-Kore-KR" altLang="en-US" dirty="0"/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2DB9AA97-C253-5D48-AA8E-1A8AB6721FBC}"/>
              </a:ext>
            </a:extLst>
          </p:cNvPr>
          <p:cNvSpPr/>
          <p:nvPr/>
        </p:nvSpPr>
        <p:spPr>
          <a:xfrm>
            <a:off x="5645870" y="4857982"/>
            <a:ext cx="1694741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 info</a:t>
            </a:r>
            <a:endParaRPr kumimoji="1" lang="ko-Kore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0078181-77D4-5640-B76E-69C5978F903A}"/>
              </a:ext>
            </a:extLst>
          </p:cNvPr>
          <p:cNvCxnSpPr>
            <a:cxnSpLocks/>
          </p:cNvCxnSpPr>
          <p:nvPr/>
        </p:nvCxnSpPr>
        <p:spPr>
          <a:xfrm flipH="1">
            <a:off x="2637023" y="3296747"/>
            <a:ext cx="2205424" cy="381079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L 도형 44">
            <a:extLst>
              <a:ext uri="{FF2B5EF4-FFF2-40B4-BE49-F238E27FC236}">
                <a16:creationId xmlns:a16="http://schemas.microsoft.com/office/drawing/2014/main" id="{EC1858B8-696B-8649-BA52-6E7A7F4880E9}"/>
              </a:ext>
            </a:extLst>
          </p:cNvPr>
          <p:cNvSpPr/>
          <p:nvPr/>
        </p:nvSpPr>
        <p:spPr>
          <a:xfrm rot="10800000">
            <a:off x="1541895" y="1830642"/>
            <a:ext cx="6602117" cy="1141066"/>
          </a:xfrm>
          <a:prstGeom prst="corner">
            <a:avLst>
              <a:gd name="adj1" fmla="val 60117"/>
              <a:gd name="adj2" fmla="val 274831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B207B4-FFC3-D747-8714-655D64EB1204}"/>
              </a:ext>
            </a:extLst>
          </p:cNvPr>
          <p:cNvSpPr txBox="1"/>
          <p:nvPr/>
        </p:nvSpPr>
        <p:spPr>
          <a:xfrm>
            <a:off x="3490931" y="1994773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FF0000"/>
                </a:solidFill>
              </a:rPr>
              <a:t>Currently implemented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197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scheme (Local sorting stage)</a:t>
            </a:r>
            <a:endParaRPr lang="ko-KR" altLang="en-US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28C26B90-A3CF-D343-8DA6-330DC860F198}"/>
              </a:ext>
            </a:extLst>
          </p:cNvPr>
          <p:cNvCxnSpPr>
            <a:cxnSpLocks/>
          </p:cNvCxnSpPr>
          <p:nvPr/>
        </p:nvCxnSpPr>
        <p:spPr>
          <a:xfrm>
            <a:off x="2623280" y="1783830"/>
            <a:ext cx="0" cy="4437089"/>
          </a:xfrm>
          <a:prstGeom prst="line">
            <a:avLst/>
          </a:prstGeom>
          <a:ln w="57150">
            <a:solidFill>
              <a:schemeClr val="accent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371BF7CF-F01E-F140-96F9-87FE0C5880C4}"/>
              </a:ext>
            </a:extLst>
          </p:cNvPr>
          <p:cNvCxnSpPr>
            <a:cxnSpLocks/>
          </p:cNvCxnSpPr>
          <p:nvPr/>
        </p:nvCxnSpPr>
        <p:spPr>
          <a:xfrm>
            <a:off x="6493241" y="1783830"/>
            <a:ext cx="0" cy="4437089"/>
          </a:xfrm>
          <a:prstGeom prst="line">
            <a:avLst/>
          </a:prstGeom>
          <a:ln w="5715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91FA3F5-C081-8646-9FEE-159E809441A9}"/>
              </a:ext>
            </a:extLst>
          </p:cNvPr>
          <p:cNvSpPr txBox="1"/>
          <p:nvPr/>
        </p:nvSpPr>
        <p:spPr>
          <a:xfrm>
            <a:off x="2141417" y="1300899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Master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1AD09-E20E-5948-A5CD-65B03EDE632F}"/>
              </a:ext>
            </a:extLst>
          </p:cNvPr>
          <p:cNvSpPr txBox="1"/>
          <p:nvPr/>
        </p:nvSpPr>
        <p:spPr>
          <a:xfrm>
            <a:off x="6038860" y="1300899"/>
            <a:ext cx="814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Slave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F8EE627F-F4E6-8C44-AC32-7EDA511BB9ED}"/>
              </a:ext>
            </a:extLst>
          </p:cNvPr>
          <p:cNvSpPr/>
          <p:nvPr/>
        </p:nvSpPr>
        <p:spPr>
          <a:xfrm>
            <a:off x="5242811" y="1917320"/>
            <a:ext cx="2555817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Sort local data</a:t>
            </a:r>
            <a:endParaRPr kumimoji="1" lang="ko-Kore-KR" altLang="en-US" dirty="0"/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09EF7B33-E2C2-C84A-820D-B60ECDC3F7D3}"/>
              </a:ext>
            </a:extLst>
          </p:cNvPr>
          <p:cNvSpPr/>
          <p:nvPr/>
        </p:nvSpPr>
        <p:spPr>
          <a:xfrm>
            <a:off x="4506026" y="2482466"/>
            <a:ext cx="4047342" cy="687370"/>
          </a:xfrm>
          <a:prstGeom prst="round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Partition data and exchange with other slaves (</a:t>
            </a:r>
            <a:r>
              <a:rPr kumimoji="1" lang="en-US" altLang="ko-Kore-KR" dirty="0" err="1"/>
              <a:t>Akka</a:t>
            </a:r>
            <a:r>
              <a:rPr kumimoji="1" lang="en-US" altLang="ko-Kore-KR" dirty="0"/>
              <a:t> TCP stream)</a:t>
            </a:r>
            <a:endParaRPr kumimoji="1" lang="ko-Kore-KR" altLang="en-US" dirty="0"/>
          </a:p>
        </p:txBody>
      </p:sp>
      <p:sp>
        <p:nvSpPr>
          <p:cNvPr id="22" name="U자형 화살표[U] 21">
            <a:extLst>
              <a:ext uri="{FF2B5EF4-FFF2-40B4-BE49-F238E27FC236}">
                <a16:creationId xmlns:a16="http://schemas.microsoft.com/office/drawing/2014/main" id="{ED35AB10-01B1-5C47-A565-19401EDE6FA7}"/>
              </a:ext>
            </a:extLst>
          </p:cNvPr>
          <p:cNvSpPr/>
          <p:nvPr/>
        </p:nvSpPr>
        <p:spPr>
          <a:xfrm rot="16200000">
            <a:off x="3927499" y="2553685"/>
            <a:ext cx="518123" cy="518090"/>
          </a:xfrm>
          <a:prstGeom prst="uturnArrow">
            <a:avLst>
              <a:gd name="adj1" fmla="val 24601"/>
              <a:gd name="adj2" fmla="val 25000"/>
              <a:gd name="adj3" fmla="val 30163"/>
              <a:gd name="adj4" fmla="val 41480"/>
              <a:gd name="adj5" fmla="val 100000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BC76B6D0-59BE-0A47-A9AF-C860550E50BC}"/>
              </a:ext>
            </a:extLst>
          </p:cNvPr>
          <p:cNvSpPr/>
          <p:nvPr/>
        </p:nvSpPr>
        <p:spPr>
          <a:xfrm>
            <a:off x="5010428" y="3330248"/>
            <a:ext cx="2965625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Notify local completion</a:t>
            </a:r>
            <a:endParaRPr kumimoji="1" lang="ko-Kore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88E68D4-FF14-2B48-AEC1-FE2EDA514881}"/>
              </a:ext>
            </a:extLst>
          </p:cNvPr>
          <p:cNvCxnSpPr>
            <a:cxnSpLocks/>
            <a:stCxn id="31" idx="1"/>
            <a:endCxn id="38" idx="3"/>
          </p:cNvCxnSpPr>
          <p:nvPr/>
        </p:nvCxnSpPr>
        <p:spPr>
          <a:xfrm flipH="1">
            <a:off x="3923025" y="3532615"/>
            <a:ext cx="1087403" cy="187172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>
            <a:extLst>
              <a:ext uri="{FF2B5EF4-FFF2-40B4-BE49-F238E27FC236}">
                <a16:creationId xmlns:a16="http://schemas.microsoft.com/office/drawing/2014/main" id="{D37FBB1C-9126-C147-8DA4-53004C187325}"/>
              </a:ext>
            </a:extLst>
          </p:cNvPr>
          <p:cNvSpPr/>
          <p:nvPr/>
        </p:nvSpPr>
        <p:spPr>
          <a:xfrm>
            <a:off x="1323532" y="3517420"/>
            <a:ext cx="2599493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 notifications</a:t>
            </a:r>
            <a:endParaRPr kumimoji="1" lang="ko-Kore-KR" altLang="en-US" dirty="0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5F4BA1EB-1BB2-B541-9BC4-A0792ABEF468}"/>
              </a:ext>
            </a:extLst>
          </p:cNvPr>
          <p:cNvSpPr/>
          <p:nvPr/>
        </p:nvSpPr>
        <p:spPr>
          <a:xfrm>
            <a:off x="4869931" y="3873692"/>
            <a:ext cx="3301579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Poll global completion</a:t>
            </a:r>
            <a:endParaRPr kumimoji="1" lang="ko-Kore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7026F1E5-8696-4A45-B2E7-CCD1F2C0112A}"/>
              </a:ext>
            </a:extLst>
          </p:cNvPr>
          <p:cNvCxnSpPr>
            <a:cxnSpLocks/>
          </p:cNvCxnSpPr>
          <p:nvPr/>
        </p:nvCxnSpPr>
        <p:spPr>
          <a:xfrm flipH="1">
            <a:off x="2664505" y="3913385"/>
            <a:ext cx="2205426" cy="376864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0230532-946E-9244-892B-7A6918E8D361}"/>
              </a:ext>
            </a:extLst>
          </p:cNvPr>
          <p:cNvCxnSpPr>
            <a:cxnSpLocks/>
          </p:cNvCxnSpPr>
          <p:nvPr/>
        </p:nvCxnSpPr>
        <p:spPr>
          <a:xfrm flipH="1">
            <a:off x="2664507" y="4238424"/>
            <a:ext cx="2205424" cy="381079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D57475E1-5D91-D948-BC3E-6C6FB994BF32}"/>
              </a:ext>
            </a:extLst>
          </p:cNvPr>
          <p:cNvCxnSpPr>
            <a:cxnSpLocks/>
          </p:cNvCxnSpPr>
          <p:nvPr/>
        </p:nvCxnSpPr>
        <p:spPr>
          <a:xfrm flipH="1">
            <a:off x="2664507" y="4073797"/>
            <a:ext cx="2205424" cy="381079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197F3406-C201-D544-98AC-96E544E8C262}"/>
              </a:ext>
            </a:extLst>
          </p:cNvPr>
          <p:cNvSpPr/>
          <p:nvPr/>
        </p:nvSpPr>
        <p:spPr>
          <a:xfrm>
            <a:off x="1323533" y="4735710"/>
            <a:ext cx="2599493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Collection complete</a:t>
            </a:r>
            <a:endParaRPr kumimoji="1" lang="ko-Kore-KR" altLang="en-US" dirty="0"/>
          </a:p>
        </p:txBody>
      </p:sp>
      <p:sp>
        <p:nvSpPr>
          <p:cNvPr id="48" name="모서리가 둥근 직사각형 47">
            <a:extLst>
              <a:ext uri="{FF2B5EF4-FFF2-40B4-BE49-F238E27FC236}">
                <a16:creationId xmlns:a16="http://schemas.microsoft.com/office/drawing/2014/main" id="{DB6B6B0F-F083-6E42-B319-859E9C9E2AB1}"/>
              </a:ext>
            </a:extLst>
          </p:cNvPr>
          <p:cNvSpPr/>
          <p:nvPr/>
        </p:nvSpPr>
        <p:spPr>
          <a:xfrm>
            <a:off x="1308894" y="5251010"/>
            <a:ext cx="2599493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Permit final merge</a:t>
            </a:r>
            <a:endParaRPr kumimoji="1" lang="ko-Kore-KR" altLang="en-US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C9429504-B7DF-D14A-B5AE-7B7F7A9C7900}"/>
              </a:ext>
            </a:extLst>
          </p:cNvPr>
          <p:cNvCxnSpPr>
            <a:cxnSpLocks/>
            <a:stCxn id="48" idx="3"/>
            <a:endCxn id="53" idx="1"/>
          </p:cNvCxnSpPr>
          <p:nvPr/>
        </p:nvCxnSpPr>
        <p:spPr>
          <a:xfrm>
            <a:off x="3908387" y="5453377"/>
            <a:ext cx="1467480" cy="156466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모서리가 둥근 직사각형 52">
            <a:extLst>
              <a:ext uri="{FF2B5EF4-FFF2-40B4-BE49-F238E27FC236}">
                <a16:creationId xmlns:a16="http://schemas.microsoft.com/office/drawing/2014/main" id="{5F673E77-F728-0F46-8A14-3E3E4650E675}"/>
              </a:ext>
            </a:extLst>
          </p:cNvPr>
          <p:cNvSpPr/>
          <p:nvPr/>
        </p:nvSpPr>
        <p:spPr>
          <a:xfrm>
            <a:off x="5375867" y="5407476"/>
            <a:ext cx="2234747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Receive permit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9795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scheme (Global merge stage)</a:t>
            </a:r>
            <a:endParaRPr lang="ko-KR" altLang="en-US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28C26B90-A3CF-D343-8DA6-330DC860F198}"/>
              </a:ext>
            </a:extLst>
          </p:cNvPr>
          <p:cNvCxnSpPr>
            <a:cxnSpLocks/>
          </p:cNvCxnSpPr>
          <p:nvPr/>
        </p:nvCxnSpPr>
        <p:spPr>
          <a:xfrm>
            <a:off x="2623280" y="1783830"/>
            <a:ext cx="0" cy="4437089"/>
          </a:xfrm>
          <a:prstGeom prst="line">
            <a:avLst/>
          </a:prstGeom>
          <a:ln w="57150">
            <a:solidFill>
              <a:schemeClr val="accent2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371BF7CF-F01E-F140-96F9-87FE0C5880C4}"/>
              </a:ext>
            </a:extLst>
          </p:cNvPr>
          <p:cNvCxnSpPr>
            <a:cxnSpLocks/>
          </p:cNvCxnSpPr>
          <p:nvPr/>
        </p:nvCxnSpPr>
        <p:spPr>
          <a:xfrm>
            <a:off x="6493241" y="1783830"/>
            <a:ext cx="0" cy="4437089"/>
          </a:xfrm>
          <a:prstGeom prst="line">
            <a:avLst/>
          </a:prstGeom>
          <a:ln w="57150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91FA3F5-C081-8646-9FEE-159E809441A9}"/>
              </a:ext>
            </a:extLst>
          </p:cNvPr>
          <p:cNvSpPr txBox="1"/>
          <p:nvPr/>
        </p:nvSpPr>
        <p:spPr>
          <a:xfrm>
            <a:off x="2141417" y="1300899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Master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51AD09-E20E-5948-A5CD-65B03EDE632F}"/>
              </a:ext>
            </a:extLst>
          </p:cNvPr>
          <p:cNvSpPr txBox="1"/>
          <p:nvPr/>
        </p:nvSpPr>
        <p:spPr>
          <a:xfrm>
            <a:off x="6038860" y="1300899"/>
            <a:ext cx="814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Slave</a:t>
            </a:r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F8EE627F-F4E6-8C44-AC32-7EDA511BB9ED}"/>
              </a:ext>
            </a:extLst>
          </p:cNvPr>
          <p:cNvSpPr/>
          <p:nvPr/>
        </p:nvSpPr>
        <p:spPr>
          <a:xfrm>
            <a:off x="5280343" y="2456935"/>
            <a:ext cx="2555817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Merge partitions</a:t>
            </a:r>
            <a:endParaRPr kumimoji="1" lang="ko-Kore-KR" altLang="en-US" dirty="0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BC76B6D0-59BE-0A47-A9AF-C860550E50BC}"/>
              </a:ext>
            </a:extLst>
          </p:cNvPr>
          <p:cNvSpPr/>
          <p:nvPr/>
        </p:nvSpPr>
        <p:spPr>
          <a:xfrm>
            <a:off x="5280343" y="3352094"/>
            <a:ext cx="2425796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Report results</a:t>
            </a:r>
            <a:endParaRPr kumimoji="1" lang="ko-Kore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88E68D4-FF14-2B48-AEC1-FE2EDA514881}"/>
              </a:ext>
            </a:extLst>
          </p:cNvPr>
          <p:cNvCxnSpPr>
            <a:cxnSpLocks/>
            <a:stCxn id="31" idx="1"/>
            <a:endCxn id="38" idx="3"/>
          </p:cNvCxnSpPr>
          <p:nvPr/>
        </p:nvCxnSpPr>
        <p:spPr>
          <a:xfrm flipH="1">
            <a:off x="3923025" y="3554461"/>
            <a:ext cx="1357318" cy="165326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>
            <a:extLst>
              <a:ext uri="{FF2B5EF4-FFF2-40B4-BE49-F238E27FC236}">
                <a16:creationId xmlns:a16="http://schemas.microsoft.com/office/drawing/2014/main" id="{D37FBB1C-9126-C147-8DA4-53004C187325}"/>
              </a:ext>
            </a:extLst>
          </p:cNvPr>
          <p:cNvSpPr/>
          <p:nvPr/>
        </p:nvSpPr>
        <p:spPr>
          <a:xfrm>
            <a:off x="1323532" y="3517420"/>
            <a:ext cx="2599493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 results</a:t>
            </a:r>
            <a:endParaRPr kumimoji="1" lang="ko-Kore-KR" altLang="en-US" dirty="0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5F4BA1EB-1BB2-B541-9BC4-A0792ABEF468}"/>
              </a:ext>
            </a:extLst>
          </p:cNvPr>
          <p:cNvSpPr/>
          <p:nvPr/>
        </p:nvSpPr>
        <p:spPr>
          <a:xfrm>
            <a:off x="5709063" y="4251015"/>
            <a:ext cx="1623312" cy="40473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Finished</a:t>
            </a:r>
            <a:endParaRPr kumimoji="1" lang="ko-Kore-KR" altLang="en-US" dirty="0"/>
          </a:p>
        </p:txBody>
      </p:sp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197F3406-C201-D544-98AC-96E544E8C262}"/>
              </a:ext>
            </a:extLst>
          </p:cNvPr>
          <p:cNvSpPr/>
          <p:nvPr/>
        </p:nvSpPr>
        <p:spPr>
          <a:xfrm>
            <a:off x="1180581" y="4786125"/>
            <a:ext cx="2885394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Generate final report</a:t>
            </a:r>
            <a:endParaRPr kumimoji="1" lang="ko-Kore-KR" altLang="en-US" dirty="0"/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7BC92E00-2FC0-E340-A3A8-2AC1CF21F981}"/>
              </a:ext>
            </a:extLst>
          </p:cNvPr>
          <p:cNvSpPr/>
          <p:nvPr/>
        </p:nvSpPr>
        <p:spPr>
          <a:xfrm>
            <a:off x="1323532" y="4150298"/>
            <a:ext cx="2599493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Collection complete</a:t>
            </a:r>
            <a:endParaRPr kumimoji="1" lang="ko-Kore-KR" altLang="en-US" dirty="0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EB7491C6-257B-0E48-B986-910310C21A26}"/>
              </a:ext>
            </a:extLst>
          </p:cNvPr>
          <p:cNvSpPr/>
          <p:nvPr/>
        </p:nvSpPr>
        <p:spPr>
          <a:xfrm>
            <a:off x="1801759" y="5419003"/>
            <a:ext cx="1643038" cy="40473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Finished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1178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Why </a:t>
            </a:r>
            <a:r>
              <a:rPr lang="en-US" altLang="ko-KR" dirty="0" err="1"/>
              <a:t>Akka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/>
              <a:t>By </a:t>
            </a:r>
            <a:r>
              <a:rPr lang="en-US" altLang="ko-KR" dirty="0" err="1"/>
              <a:t>Lightbend</a:t>
            </a:r>
            <a:r>
              <a:rPr lang="en-US" altLang="ko-KR" dirty="0"/>
              <a:t> (Formerly known as </a:t>
            </a:r>
            <a:r>
              <a:rPr lang="en-US" altLang="ko-KR" dirty="0" err="1"/>
              <a:t>Typesafe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Founded by Martin </a:t>
            </a:r>
            <a:r>
              <a:rPr lang="en-US" altLang="ko-KR" dirty="0" err="1"/>
              <a:t>Odersky</a:t>
            </a:r>
            <a:r>
              <a:rPr lang="en-US" altLang="ko-KR" dirty="0"/>
              <a:t> who also designed Scala</a:t>
            </a:r>
          </a:p>
          <a:p>
            <a:pPr lvl="2"/>
            <a:r>
              <a:rPr lang="en-US" altLang="ko-KR" dirty="0"/>
              <a:t>=&gt; Should be the most ‘Scala-</a:t>
            </a:r>
            <a:r>
              <a:rPr lang="en-US" altLang="ko-KR" dirty="0" err="1"/>
              <a:t>ish</a:t>
            </a:r>
            <a:r>
              <a:rPr lang="en-US" altLang="ko-KR" dirty="0"/>
              <a:t>’ way of handling concurrent applications</a:t>
            </a:r>
          </a:p>
          <a:p>
            <a:pPr lvl="1"/>
            <a:r>
              <a:rPr lang="en-US" altLang="ko-KR" dirty="0"/>
              <a:t>Supports multiple backend under consistent actor model</a:t>
            </a:r>
          </a:p>
          <a:p>
            <a:pPr lvl="2"/>
            <a:r>
              <a:rPr lang="en-US" altLang="ko-KR" dirty="0"/>
              <a:t>Specifically </a:t>
            </a:r>
            <a:r>
              <a:rPr lang="en-US" altLang="ko-KR" dirty="0" err="1"/>
              <a:t>gRPC</a:t>
            </a:r>
            <a:r>
              <a:rPr lang="en-US" altLang="ko-KR" dirty="0"/>
              <a:t> and TCP</a:t>
            </a:r>
          </a:p>
          <a:p>
            <a:pPr lvl="2"/>
            <a:r>
              <a:rPr lang="en-US" altLang="ko-KR" dirty="0"/>
              <a:t>FSM model fits well with project</a:t>
            </a:r>
          </a:p>
          <a:p>
            <a:pPr lvl="2"/>
            <a:endParaRPr lang="en-US" altLang="ko-KR" dirty="0"/>
          </a:p>
          <a:p>
            <a:r>
              <a:rPr lang="en-US" altLang="ko-KR" dirty="0"/>
              <a:t>Why </a:t>
            </a:r>
            <a:r>
              <a:rPr lang="en-US" altLang="ko-KR" dirty="0" err="1"/>
              <a:t>gRPC</a:t>
            </a:r>
            <a:r>
              <a:rPr lang="en-US" altLang="ko-KR" dirty="0"/>
              <a:t>?</a:t>
            </a:r>
          </a:p>
          <a:p>
            <a:pPr lvl="1"/>
            <a:r>
              <a:rPr lang="en-US" altLang="ko-KR" dirty="0" err="1"/>
              <a:t>gRPC</a:t>
            </a:r>
            <a:r>
              <a:rPr lang="en-US" altLang="ko-KR" dirty="0"/>
              <a:t> implements RPC with protocol buffer under the hood</a:t>
            </a:r>
          </a:p>
          <a:p>
            <a:pPr lvl="1"/>
            <a:r>
              <a:rPr lang="en-US" altLang="ko-KR" dirty="0"/>
              <a:t>Easy, well-documented</a:t>
            </a:r>
          </a:p>
          <a:p>
            <a:pPr lvl="1"/>
            <a:r>
              <a:rPr lang="en-US" altLang="ko-KR" dirty="0"/>
              <a:t>Efficient with HTTP/2 and compression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Why polling?</a:t>
            </a:r>
          </a:p>
          <a:p>
            <a:pPr lvl="1"/>
            <a:r>
              <a:rPr lang="en-US" altLang="ko-KR" dirty="0" err="1"/>
              <a:t>gRPC</a:t>
            </a:r>
            <a:r>
              <a:rPr lang="en-US" altLang="ko-KR" dirty="0"/>
              <a:t> does not support calls from master, thus client </a:t>
            </a:r>
            <a:r>
              <a:rPr lang="en-US" altLang="ko-KR"/>
              <a:t>should poll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Design decisions and reasonings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179376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4JrmamizklJqExfvrk0e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g4JrmamizklJqExfvrk0eN"/>
</p:tagLst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Verdana"/>
        <a:ea typeface="굴림"/>
        <a:cs typeface=""/>
      </a:majorFont>
      <a:minorFont>
        <a:latin typeface="Verdana"/>
        <a:ea typeface="굴림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1350</TotalTime>
  <Words>424</Words>
  <Application>Microsoft Macintosh PowerPoint</Application>
  <PresentationFormat>화면 슬라이드 쇼(4:3)</PresentationFormat>
  <Paragraphs>108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굴림</vt:lpstr>
      <vt:lpstr>맑은 고딕</vt:lpstr>
      <vt:lpstr>나눔고딕</vt:lpstr>
      <vt:lpstr>Arial</vt:lpstr>
      <vt:lpstr>Verdana</vt:lpstr>
      <vt:lpstr>Wingdings</vt:lpstr>
      <vt:lpstr>Office 테마</vt:lpstr>
      <vt:lpstr>Advanced Programming  Project Milestone 1</vt:lpstr>
      <vt:lpstr>Progress</vt:lpstr>
      <vt:lpstr>Execution example</vt:lpstr>
      <vt:lpstr>Execution guide</vt:lpstr>
      <vt:lpstr>Design scheme</vt:lpstr>
      <vt:lpstr>Design scheme (Sampling stage)</vt:lpstr>
      <vt:lpstr>Design scheme (Local sorting stage)</vt:lpstr>
      <vt:lpstr>Design scheme (Global merge stage)</vt:lpstr>
      <vt:lpstr>Design decisions and reasonings</vt:lpstr>
      <vt:lpstr>Possible huddles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Service &amp; Platform Market</dc:title>
  <dc:creator>HYO</dc:creator>
  <cp:lastModifiedBy>김동현 (컴퓨터공학과, gimdh)</cp:lastModifiedBy>
  <cp:revision>74</cp:revision>
  <cp:lastPrinted>2015-12-11T06:36:32Z</cp:lastPrinted>
  <dcterms:created xsi:type="dcterms:W3CDTF">2015-12-10T11:33:22Z</dcterms:created>
  <dcterms:modified xsi:type="dcterms:W3CDTF">2020-10-19T12:52:09Z</dcterms:modified>
</cp:coreProperties>
</file>

<file path=docProps/thumbnail.jpeg>
</file>